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98" r:id="rId2"/>
    <p:sldId id="301" r:id="rId3"/>
    <p:sldId id="302" r:id="rId4"/>
    <p:sldId id="305" r:id="rId5"/>
    <p:sldId id="299" r:id="rId6"/>
    <p:sldId id="303" r:id="rId7"/>
    <p:sldId id="300" r:id="rId8"/>
    <p:sldId id="30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98"/>
    <a:srgbClr val="FF0000"/>
    <a:srgbClr val="0611EC"/>
    <a:srgbClr val="F28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A028F-48EF-4556-90F8-EFDCE25CF26B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A67CD-5DB1-4497-9B89-B90B61DD3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8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50306" y="6356351"/>
            <a:ext cx="465044" cy="365125"/>
          </a:xfrm>
        </p:spPr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6176963"/>
            <a:ext cx="501174" cy="5029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6022" y="6402884"/>
            <a:ext cx="66937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University of Hawai‘i </a:t>
            </a:r>
            <a:r>
              <a:rPr lang="en-US" sz="1350" dirty="0">
                <a:solidFill>
                  <a:schemeClr val="accent3"/>
                </a:solidFill>
                <a:latin typeface="Trajan Pro" charset="0"/>
                <a:ea typeface="Trajan Pro" charset="0"/>
                <a:cs typeface="Trajan Pro" charset="0"/>
              </a:rPr>
              <a:t>|</a:t>
            </a:r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 Office of Sustainability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59" y="6331317"/>
            <a:ext cx="415191" cy="415191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 userDrawn="1"/>
        </p:nvSpPr>
        <p:spPr>
          <a:xfrm>
            <a:off x="-1" y="1027907"/>
            <a:ext cx="9144001" cy="139752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9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6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2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4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8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BCC0C-BEC0-4134-BD1B-17E1D34D4B67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3C72D-F4A4-4170-A817-8D344A1D1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emf"/><Relationship Id="rId31" Type="http://schemas.openxmlformats.org/officeDocument/2006/relationships/image" Target="../media/image36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gif"/><Relationship Id="rId30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87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090" y="1303110"/>
            <a:ext cx="7886700" cy="4351338"/>
          </a:xfrm>
        </p:spPr>
        <p:txBody>
          <a:bodyPr/>
          <a:lstStyle/>
          <a:p>
            <a:r>
              <a:rPr lang="en-US" dirty="0" smtClean="0"/>
              <a:t>UHM spends $30M /</a:t>
            </a:r>
            <a:r>
              <a:rPr lang="en-US" dirty="0" err="1" smtClean="0"/>
              <a:t>yr</a:t>
            </a:r>
            <a:r>
              <a:rPr lang="en-US" dirty="0" smtClean="0"/>
              <a:t> on Electricity!</a:t>
            </a:r>
          </a:p>
          <a:p>
            <a:pPr lvl="1"/>
            <a:r>
              <a:rPr lang="en-US" dirty="0" smtClean="0"/>
              <a:t>Use as as much energy as the entire Manoa valley.</a:t>
            </a:r>
          </a:p>
          <a:p>
            <a:r>
              <a:rPr lang="en-US" dirty="0" smtClean="0"/>
              <a:t>Is this normal?  Where is it going?</a:t>
            </a:r>
          </a:p>
          <a:p>
            <a:r>
              <a:rPr lang="en-US" dirty="0" smtClean="0"/>
              <a:t>Can we reduce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02" y="3204754"/>
            <a:ext cx="5369520" cy="302035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907868" y="4421776"/>
            <a:ext cx="128689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284212"/>
              </p:ext>
            </p:extLst>
          </p:nvPr>
        </p:nvGraphicFramePr>
        <p:xfrm>
          <a:off x="628650" y="3478779"/>
          <a:ext cx="1629657" cy="184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4" imgW="1714739" imgH="1943371" progId="Paint.Picture">
                  <p:embed/>
                </p:oleObj>
              </mc:Choice>
              <mc:Fallback>
                <p:oleObj name="Bitmap Image" r:id="rId4" imgW="1714739" imgH="1943371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478779"/>
                        <a:ext cx="1629657" cy="18454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39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43745" y="1184284"/>
            <a:ext cx="3624978" cy="4255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372300" y="1562904"/>
            <a:ext cx="6402883" cy="514350"/>
          </a:xfrm>
          <a:prstGeom prst="rect">
            <a:avLst/>
          </a:prstGeom>
        </p:spPr>
        <p:txBody>
          <a:bodyPr vert="horz" wrap="none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3150" b="1" dirty="0">
                <a:cs typeface="Arial" panose="020B0604020202020204" pitchFamily="34" charset="0"/>
              </a:rPr>
              <a:t>65</a:t>
            </a:r>
            <a:r>
              <a:rPr lang="en-US" sz="2850" b="1" dirty="0">
                <a:cs typeface="Arial" panose="020B0604020202020204" pitchFamily="34" charset="0"/>
              </a:rPr>
              <a:t> </a:t>
            </a:r>
            <a:r>
              <a:rPr lang="en-US" sz="1500" b="1" dirty="0">
                <a:cs typeface="Arial" panose="020B0604020202020204" pitchFamily="34" charset="0"/>
              </a:rPr>
              <a:t>more buildings in progress 2017-18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72300" y="1118447"/>
            <a:ext cx="6402883" cy="514350"/>
          </a:xfrm>
          <a:prstGeom prst="rect">
            <a:avLst/>
          </a:prstGeom>
        </p:spPr>
        <p:txBody>
          <a:bodyPr vert="horz" wrap="none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3150" b="1" dirty="0">
                <a:cs typeface="Arial" panose="020B0604020202020204" pitchFamily="34" charset="0"/>
              </a:rPr>
              <a:t>33</a:t>
            </a:r>
            <a:r>
              <a:rPr lang="en-US" sz="2850" b="1" dirty="0">
                <a:cs typeface="Arial" panose="020B0604020202020204" pitchFamily="34" charset="0"/>
              </a:rPr>
              <a:t> </a:t>
            </a:r>
            <a:r>
              <a:rPr lang="en-US" sz="1500" b="1" dirty="0">
                <a:cs typeface="Arial" panose="020B0604020202020204" pitchFamily="34" charset="0"/>
              </a:rPr>
              <a:t>buildings online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920578" y="5039935"/>
            <a:ext cx="948690" cy="17002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68580" tIns="34290" rIns="68580" bIns="34290" anchor="t" anchorCtr="0" upright="1">
            <a:noAutofit/>
          </a:bodyPr>
          <a:lstStyle/>
          <a:p>
            <a:r>
              <a:rPr lang="en-US" sz="675" b="1">
                <a:solidFill>
                  <a:srgbClr val="4F81BD"/>
                </a:solidFill>
                <a:latin typeface="Cambria" charset="0"/>
                <a:ea typeface="ＭＳ 明朝" charset="-128"/>
                <a:cs typeface="Times New Roman" charset="0"/>
              </a:rPr>
              <a:t>Phase 1 meters</a:t>
            </a:r>
            <a:endParaRPr lang="en-US" sz="900">
              <a:latin typeface="Cambria" charset="0"/>
              <a:ea typeface="ＭＳ 明朝" charset="-128"/>
              <a:cs typeface="Times New Roman" charset="0"/>
            </a:endParaRPr>
          </a:p>
        </p:txBody>
      </p:sp>
      <p:pic>
        <p:nvPicPr>
          <p:cNvPr id="17" name="Content Placeholder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27" y="2672326"/>
            <a:ext cx="2767282" cy="2767282"/>
          </a:xfrm>
          <a:prstGeom prst="rect">
            <a:avLst/>
          </a:prstGeom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-1" y="857250"/>
            <a:ext cx="9144001" cy="139752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tx1">
                <a:lumMod val="85000"/>
                <a:lumOff val="15000"/>
                <a:alpha val="9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3417"/>
            <a:ext cx="501174" cy="5029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09810" y="5559338"/>
            <a:ext cx="66937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University of Hawai‘i </a:t>
            </a:r>
            <a:r>
              <a:rPr lang="en-US" sz="1350" dirty="0">
                <a:solidFill>
                  <a:schemeClr val="accent3"/>
                </a:solidFill>
                <a:latin typeface="Trajan Pro" charset="0"/>
                <a:ea typeface="Trajan Pro" charset="0"/>
                <a:cs typeface="Trajan Pro" charset="0"/>
              </a:rPr>
              <a:t>|</a:t>
            </a:r>
            <a:r>
              <a:rPr lang="en-US" sz="1350" dirty="0">
                <a:latin typeface="Trajan Pro" charset="0"/>
                <a:ea typeface="Trajan Pro" charset="0"/>
                <a:cs typeface="Trajan Pro" charset="0"/>
              </a:rPr>
              <a:t> Office of Sustainability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10" y="5421146"/>
            <a:ext cx="415191" cy="415191"/>
          </a:xfrm>
          <a:prstGeom prst="rect">
            <a:avLst/>
          </a:prstGeom>
          <a:effectLst/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80499" y="3409"/>
            <a:ext cx="6402883" cy="514350"/>
          </a:xfrm>
        </p:spPr>
        <p:txBody>
          <a:bodyPr wrap="none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6000" b="1" dirty="0" smtClean="0">
                <a:cs typeface="Arial" panose="020B0604020202020204" pitchFamily="34" charset="0"/>
              </a:rPr>
              <a:t>UHM Smart metering</a:t>
            </a:r>
            <a:endParaRPr lang="en-US" sz="6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05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5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Aurora Database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12807" y="1256124"/>
            <a:ext cx="1249727" cy="3742855"/>
            <a:chOff x="7380419" y="49335"/>
            <a:chExt cx="1666303" cy="4990473"/>
          </a:xfrm>
        </p:grpSpPr>
        <p:sp>
          <p:nvSpPr>
            <p:cNvPr id="5" name="Rounded Rectangle 4"/>
            <p:cNvSpPr/>
            <p:nvPr/>
          </p:nvSpPr>
          <p:spPr>
            <a:xfrm>
              <a:off x="7380419" y="49335"/>
              <a:ext cx="1666303" cy="4990473"/>
            </a:xfrm>
            <a:prstGeom prst="roundRect">
              <a:avLst>
                <a:gd name="adj" fmla="val 5160"/>
              </a:avLst>
            </a:prstGeom>
            <a:solidFill>
              <a:srgbClr val="2698D9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  <a:softEdge rad="0"/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514714" y="220678"/>
              <a:ext cx="1379188" cy="2024575"/>
            </a:xfrm>
            <a:prstGeom prst="roundRect">
              <a:avLst>
                <a:gd name="adj" fmla="val 1517"/>
              </a:avLst>
            </a:prstGeom>
            <a:solidFill>
              <a:srgbClr val="FFFFFF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10568" y="303434"/>
              <a:ext cx="1383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ct val="80000"/>
                </a:lnSpc>
                <a:defRPr/>
              </a:pPr>
              <a:r>
                <a:rPr lang="en-US" sz="750" b="1" kern="0" dirty="0">
                  <a:solidFill>
                    <a:srgbClr val="4D5766"/>
                  </a:solidFill>
                </a:rPr>
                <a:t>3</a:t>
              </a:r>
              <a:r>
                <a:rPr lang="en-US" sz="750" b="1" kern="0" baseline="30000" dirty="0">
                  <a:solidFill>
                    <a:srgbClr val="4D5766"/>
                  </a:solidFill>
                </a:rPr>
                <a:t>rd</a:t>
              </a:r>
              <a:r>
                <a:rPr lang="en-US" sz="750" b="1" kern="0" dirty="0">
                  <a:solidFill>
                    <a:srgbClr val="4D5766"/>
                  </a:solidFill>
                </a:rPr>
                <a:t> Party Connectivity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510488" y="2366359"/>
              <a:ext cx="1379188" cy="2547705"/>
            </a:xfrm>
            <a:prstGeom prst="roundRect">
              <a:avLst>
                <a:gd name="adj" fmla="val 1517"/>
              </a:avLst>
            </a:prstGeom>
            <a:solidFill>
              <a:srgbClr val="FFFFFF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06343" y="2449114"/>
              <a:ext cx="1383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ct val="80000"/>
                </a:lnSpc>
                <a:defRPr/>
              </a:pPr>
              <a:r>
                <a:rPr lang="en-US" sz="750" b="1" kern="0" dirty="0">
                  <a:solidFill>
                    <a:srgbClr val="4D5766"/>
                  </a:solidFill>
                </a:rPr>
                <a:t>Device Connectivity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336826" y="2429937"/>
            <a:ext cx="674377" cy="89342"/>
          </a:xfrm>
          <a:prstGeom prst="rect">
            <a:avLst/>
          </a:prstGeom>
          <a:solidFill>
            <a:srgbClr val="4D5766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19349" y="2509211"/>
            <a:ext cx="5083469" cy="1267919"/>
          </a:xfrm>
          <a:prstGeom prst="roundRect">
            <a:avLst>
              <a:gd name="adj" fmla="val 1517"/>
            </a:avLst>
          </a:prstGeom>
          <a:solidFill>
            <a:srgbClr val="FFFFFF"/>
          </a:solidFill>
          <a:ln w="28575" cap="flat" cmpd="sng" algn="ctr">
            <a:solidFill>
              <a:srgbClr val="4D5766"/>
            </a:solidFill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36826" y="1795296"/>
            <a:ext cx="674377" cy="160765"/>
          </a:xfrm>
          <a:prstGeom prst="rect">
            <a:avLst/>
          </a:prstGeom>
          <a:solidFill>
            <a:srgbClr val="2698D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22271" y="3836001"/>
            <a:ext cx="5080547" cy="1167255"/>
          </a:xfrm>
          <a:prstGeom prst="roundRect">
            <a:avLst>
              <a:gd name="adj" fmla="val 1517"/>
            </a:avLst>
          </a:prstGeom>
          <a:solidFill>
            <a:srgbClr val="FFFFFF"/>
          </a:solidFill>
          <a:ln w="28575" cap="flat" cmpd="sng" algn="ctr">
            <a:solidFill>
              <a:srgbClr val="4D5766"/>
            </a:solidFill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97073" y="4213334"/>
            <a:ext cx="3259921" cy="351123"/>
          </a:xfrm>
          <a:prstGeom prst="roundRect">
            <a:avLst/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"/>
            </a:endParaRPr>
          </a:p>
        </p:txBody>
      </p:sp>
      <p:sp>
        <p:nvSpPr>
          <p:cNvPr id="15" name="Up-Down Arrow 14"/>
          <p:cNvSpPr/>
          <p:nvPr/>
        </p:nvSpPr>
        <p:spPr>
          <a:xfrm>
            <a:off x="5955068" y="3753108"/>
            <a:ext cx="205943" cy="957179"/>
          </a:xfrm>
          <a:prstGeom prst="upDownArrow">
            <a:avLst/>
          </a:prstGeom>
          <a:solidFill>
            <a:srgbClr val="4D5766">
              <a:lumMod val="60000"/>
              <a:lumOff val="4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89148" y="4272857"/>
            <a:ext cx="515658" cy="229988"/>
          </a:xfrm>
          <a:prstGeom prst="roundRect">
            <a:avLst>
              <a:gd name="adj" fmla="val 8956"/>
            </a:avLst>
          </a:prstGeom>
          <a:solidFill>
            <a:srgbClr val="FFFFFF"/>
          </a:solidFill>
          <a:ln w="19050" cap="flat" cmpd="sng" algn="ctr">
            <a:solidFill>
              <a:srgbClr val="00B0F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5298156" y="3753108"/>
            <a:ext cx="205943" cy="957179"/>
          </a:xfrm>
          <a:prstGeom prst="upDownArrow">
            <a:avLst/>
          </a:prstGeom>
          <a:solidFill>
            <a:srgbClr val="4D5766">
              <a:lumMod val="60000"/>
              <a:lumOff val="4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Up-Down Arrow 17"/>
          <p:cNvSpPr/>
          <p:nvPr/>
        </p:nvSpPr>
        <p:spPr>
          <a:xfrm>
            <a:off x="3927019" y="3745922"/>
            <a:ext cx="205943" cy="957179"/>
          </a:xfrm>
          <a:prstGeom prst="upDownArrow">
            <a:avLst/>
          </a:prstGeom>
          <a:solidFill>
            <a:srgbClr val="4D5766">
              <a:lumMod val="60000"/>
              <a:lumOff val="4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Up-Down Arrow 18"/>
          <p:cNvSpPr/>
          <p:nvPr/>
        </p:nvSpPr>
        <p:spPr>
          <a:xfrm>
            <a:off x="4628675" y="3741465"/>
            <a:ext cx="205943" cy="957179"/>
          </a:xfrm>
          <a:prstGeom prst="upDownArrow">
            <a:avLst/>
          </a:prstGeom>
          <a:solidFill>
            <a:srgbClr val="4D5766">
              <a:lumMod val="60000"/>
              <a:lumOff val="4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09114" y="3903021"/>
            <a:ext cx="572825" cy="220875"/>
          </a:xfrm>
          <a:prstGeom prst="roundRect">
            <a:avLst>
              <a:gd name="adj" fmla="val 11314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750753" y="3905529"/>
            <a:ext cx="572825" cy="220875"/>
          </a:xfrm>
          <a:prstGeom prst="roundRect">
            <a:avLst>
              <a:gd name="adj" fmla="val 9976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424509" y="3904109"/>
            <a:ext cx="572825" cy="220875"/>
          </a:xfrm>
          <a:prstGeom prst="roundRect">
            <a:avLst>
              <a:gd name="adj" fmla="val 8638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919350" y="1913766"/>
            <a:ext cx="5086286" cy="524587"/>
          </a:xfrm>
          <a:prstGeom prst="roundRect">
            <a:avLst>
              <a:gd name="adj" fmla="val 4925"/>
            </a:avLst>
          </a:prstGeom>
          <a:solidFill>
            <a:srgbClr val="FFFFFF"/>
          </a:solidFill>
          <a:ln w="28575" cap="flat" cmpd="sng" algn="ctr">
            <a:solidFill>
              <a:srgbClr val="4D5766"/>
            </a:solidFill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5682" y="1986075"/>
            <a:ext cx="572825" cy="353618"/>
          </a:xfrm>
          <a:prstGeom prst="roundRect">
            <a:avLst>
              <a:gd name="adj" fmla="val 10966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72950" y="1985861"/>
            <a:ext cx="572825" cy="353618"/>
          </a:xfrm>
          <a:prstGeom prst="roundRect">
            <a:avLst>
              <a:gd name="adj" fmla="val 9338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17248" y="1985861"/>
            <a:ext cx="572825" cy="353618"/>
          </a:xfrm>
          <a:prstGeom prst="roundRect">
            <a:avLst>
              <a:gd name="adj" fmla="val 9338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164516" y="1985647"/>
            <a:ext cx="572825" cy="353618"/>
          </a:xfrm>
          <a:prstGeom prst="roundRect">
            <a:avLst>
              <a:gd name="adj" fmla="val 10152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880746" y="1986289"/>
            <a:ext cx="623899" cy="353618"/>
          </a:xfrm>
          <a:prstGeom prst="roundRect">
            <a:avLst>
              <a:gd name="adj" fmla="val 10152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19350" y="1256124"/>
            <a:ext cx="5086291" cy="581985"/>
          </a:xfrm>
          <a:prstGeom prst="roundRect">
            <a:avLst>
              <a:gd name="adj" fmla="val 5160"/>
            </a:avLst>
          </a:prstGeom>
          <a:solidFill>
            <a:srgbClr val="FFFFFF"/>
          </a:solidFill>
          <a:ln w="28575" cap="flat" cmpd="sng" algn="ctr">
            <a:solidFill>
              <a:srgbClr val="4D5766"/>
            </a:solidFill>
            <a:prstDash val="solid"/>
          </a:ln>
          <a:effectLst>
            <a:innerShdw blurRad="114300">
              <a:prstClr val="black"/>
            </a:innerShdw>
            <a:softEdge rad="0"/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44188" y="1402047"/>
            <a:ext cx="1265738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4D5766"/>
                </a:solidFill>
              </a:rPr>
              <a:t>Utility Back Office</a:t>
            </a:r>
          </a:p>
        </p:txBody>
      </p:sp>
      <p:sp>
        <p:nvSpPr>
          <p:cNvPr id="31" name="Round Same Side Corner Rectangle 30"/>
          <p:cNvSpPr/>
          <p:nvPr/>
        </p:nvSpPr>
        <p:spPr>
          <a:xfrm>
            <a:off x="3432535" y="1339031"/>
            <a:ext cx="2417839" cy="215966"/>
          </a:xfrm>
          <a:prstGeom prst="round2SameRect">
            <a:avLst>
              <a:gd name="adj1" fmla="val 8220"/>
              <a:gd name="adj2" fmla="val 0"/>
            </a:avLst>
          </a:prstGeom>
          <a:solidFill>
            <a:srgbClr val="FFFFFF"/>
          </a:solidFill>
          <a:ln w="19050" cap="flat" cmpd="sng" algn="ctr">
            <a:solidFill>
              <a:srgbClr val="4D576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175692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234765" y="1494557"/>
            <a:ext cx="858943" cy="248483"/>
          </a:xfrm>
          <a:prstGeom prst="roundRect">
            <a:avLst>
              <a:gd name="adj" fmla="val 9864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206007" y="1496913"/>
            <a:ext cx="955585" cy="248483"/>
          </a:xfrm>
          <a:prstGeom prst="roundRect">
            <a:avLst>
              <a:gd name="adj" fmla="val 8893"/>
            </a:avLst>
          </a:prstGeom>
          <a:solidFill>
            <a:srgbClr val="FFFFFF"/>
          </a:solidFill>
          <a:ln w="19050" cap="flat" cmpd="sng" algn="ctr">
            <a:solidFill>
              <a:srgbClr val="4D5766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175692"/>
              </a:solidFill>
              <a:latin typeface="Calibri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72181" y="1496773"/>
            <a:ext cx="951691" cy="248483"/>
          </a:xfrm>
          <a:prstGeom prst="roundRect">
            <a:avLst>
              <a:gd name="adj" fmla="val 9864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70780" y="1490016"/>
            <a:ext cx="7883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000"/>
              </a:lnSpc>
              <a:defRPr sz="1000">
                <a:solidFill>
                  <a:srgbClr val="2698D9"/>
                </a:solidFill>
                <a:latin typeface="Calibri Light" panose="020F0302020204030204" pitchFamily="34" charset="0"/>
              </a:defRPr>
            </a:lvl1pPr>
          </a:lstStyle>
          <a:p>
            <a:pPr defTabSz="342900">
              <a:lnSpc>
                <a:spcPts val="750"/>
              </a:lnSpc>
              <a:defRPr/>
            </a:pPr>
            <a:r>
              <a:rPr lang="en-US" sz="750" kern="0" dirty="0">
                <a:solidFill>
                  <a:srgbClr val="175692"/>
                </a:solidFill>
              </a:rPr>
              <a:t>Demand-side Management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12598" y="1492822"/>
            <a:ext cx="95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4D5766"/>
                </a:solidFill>
                <a:latin typeface="Calibri Light" panose="020F0302020204030204" pitchFamily="34" charset="0"/>
              </a:rPr>
              <a:t>Distribution Management System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72076" y="1494080"/>
            <a:ext cx="96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000"/>
              </a:lnSpc>
              <a:defRPr sz="1000">
                <a:solidFill>
                  <a:srgbClr val="2698D9"/>
                </a:solidFill>
                <a:latin typeface="Calibri Light" panose="020F0302020204030204" pitchFamily="34" charset="0"/>
              </a:defRPr>
            </a:lvl1pPr>
          </a:lstStyle>
          <a:p>
            <a:pPr defTabSz="342900">
              <a:lnSpc>
                <a:spcPts val="750"/>
              </a:lnSpc>
              <a:defRPr/>
            </a:pPr>
            <a:r>
              <a:rPr lang="en-US" sz="750" kern="0" dirty="0">
                <a:solidFill>
                  <a:srgbClr val="175692"/>
                </a:solidFill>
              </a:rPr>
              <a:t>Distributed Energy Management System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44835" y="1339032"/>
            <a:ext cx="216104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825" dirty="0">
                <a:solidFill>
                  <a:srgbClr val="4D5766"/>
                </a:solidFill>
                <a:latin typeface="Calibri Light" panose="020F0302020204030204" pitchFamily="34" charset="0"/>
              </a:rPr>
              <a:t>Operations and Energy Management System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4050" y="2036426"/>
            <a:ext cx="68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Macro Orchestration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9081" y="2160861"/>
            <a:ext cx="74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>
              <a:lnSpc>
                <a:spcPts val="750"/>
              </a:lnSpc>
              <a:spcAft>
                <a:spcPts val="300"/>
              </a:spcAft>
              <a:defRPr/>
            </a:pPr>
            <a:r>
              <a:rPr lang="en-US" sz="825" kern="0" dirty="0">
                <a:solidFill>
                  <a:srgbClr val="4D5766"/>
                </a:solidFill>
              </a:rPr>
              <a:t>Cloud &amp; Multi Site Services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14140" y="2033809"/>
            <a:ext cx="60257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Data Federation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53707" y="2029303"/>
            <a:ext cx="60257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Common Interfaces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09124" y="2033809"/>
            <a:ext cx="602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Market Integration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55190" y="2040984"/>
            <a:ext cx="602579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Dashboard</a:t>
            </a:r>
          </a:p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SCADA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74915" y="3899997"/>
            <a:ext cx="5350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Gateway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582170" y="1982115"/>
            <a:ext cx="572825" cy="353618"/>
          </a:xfrm>
          <a:prstGeom prst="roundRect">
            <a:avLst>
              <a:gd name="adj" fmla="val 10152"/>
            </a:avLst>
          </a:prstGeom>
          <a:solidFill>
            <a:srgbClr val="FFFFFF"/>
          </a:solidFill>
          <a:ln w="19050" cap="flat" cmpd="sng" algn="ctr">
            <a:solidFill>
              <a:srgbClr val="199AD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55592" y="2030170"/>
            <a:ext cx="602579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50"/>
              </a:lnSpc>
            </a:pPr>
            <a:r>
              <a:rPr lang="en-US" sz="750" dirty="0">
                <a:solidFill>
                  <a:srgbClr val="175692"/>
                </a:solidFill>
                <a:latin typeface="Calibri Light" panose="020F0302020204030204" pitchFamily="34" charset="0"/>
              </a:rPr>
              <a:t>Analytics &amp; Forecasting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44125" y="3897718"/>
            <a:ext cx="5350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Gateway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33574" y="3897717"/>
            <a:ext cx="5350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Gateway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782781" y="4272857"/>
            <a:ext cx="515658" cy="229988"/>
          </a:xfrm>
          <a:prstGeom prst="roundRect">
            <a:avLst>
              <a:gd name="adj" fmla="val 7671"/>
            </a:avLst>
          </a:prstGeom>
          <a:solidFill>
            <a:srgbClr val="FFFFFF"/>
          </a:solidFill>
          <a:ln w="19050" cap="flat" cmpd="sng" algn="ctr">
            <a:solidFill>
              <a:srgbClr val="00B0F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85129" y="4313721"/>
            <a:ext cx="513570" cy="18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35"/>
              </a:lnSpc>
            </a:pPr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</a:rPr>
              <a:t>MDMS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462935" y="4269724"/>
            <a:ext cx="515658" cy="229988"/>
          </a:xfrm>
          <a:prstGeom prst="roundRect">
            <a:avLst>
              <a:gd name="adj" fmla="val 8956"/>
            </a:avLst>
          </a:prstGeom>
          <a:solidFill>
            <a:srgbClr val="FFFFFF"/>
          </a:solidFill>
          <a:ln w="19050" cap="flat" cmpd="sng" algn="ctr">
            <a:solidFill>
              <a:srgbClr val="00B0F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65283" y="4310588"/>
            <a:ext cx="513570" cy="18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35"/>
              </a:lnSpc>
            </a:pPr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</a:rPr>
              <a:t>SCADA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1180" y="4263011"/>
            <a:ext cx="64581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rgbClr val="0060A8"/>
                </a:solidFill>
                <a:latin typeface="Calibri Light" panose="020F0302020204030204" pitchFamily="34" charset="0"/>
              </a:defRPr>
            </a:lvl1pPr>
          </a:lstStyle>
          <a:p>
            <a:pPr defTabSz="342900">
              <a:defRPr/>
            </a:pPr>
            <a:r>
              <a:rPr lang="en-US" sz="825" kern="0" dirty="0">
                <a:solidFill>
                  <a:srgbClr val="4D5766"/>
                </a:solidFill>
              </a:rPr>
              <a:t>Legacy Systems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136596" y="4272857"/>
            <a:ext cx="515658" cy="229988"/>
          </a:xfrm>
          <a:prstGeom prst="roundRect">
            <a:avLst>
              <a:gd name="adj" fmla="val 8956"/>
            </a:avLst>
          </a:prstGeom>
          <a:solidFill>
            <a:srgbClr val="FFFFFF"/>
          </a:solidFill>
          <a:ln w="19050" cap="flat" cmpd="sng" algn="ctr">
            <a:solidFill>
              <a:srgbClr val="00B0F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38944" y="4313721"/>
            <a:ext cx="513570" cy="18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lnSpc>
                <a:spcPts val="735"/>
              </a:lnSpc>
            </a:pPr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</a:rPr>
              <a:t>BAS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766026" y="3903021"/>
            <a:ext cx="572825" cy="220875"/>
          </a:xfrm>
          <a:prstGeom prst="roundRect">
            <a:avLst>
              <a:gd name="adj" fmla="val 11314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90486" y="3897717"/>
            <a:ext cx="5350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Gateway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07610" y="4254189"/>
            <a:ext cx="485109" cy="4039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 err="1">
                <a:solidFill>
                  <a:srgbClr val="175692"/>
                </a:solidFill>
                <a:latin typeface="Calibri Light" panose="020F0302020204030204" pitchFamily="34" charset="0"/>
              </a:rPr>
              <a:t>Microgrid</a:t>
            </a:r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</a:rPr>
              <a:t> Controls</a:t>
            </a:r>
          </a:p>
        </p:txBody>
      </p:sp>
      <p:sp>
        <p:nvSpPr>
          <p:cNvPr id="60" name="Up-Down Arrow 59"/>
          <p:cNvSpPr/>
          <p:nvPr/>
        </p:nvSpPr>
        <p:spPr>
          <a:xfrm>
            <a:off x="3260342" y="3745922"/>
            <a:ext cx="205943" cy="957179"/>
          </a:xfrm>
          <a:prstGeom prst="upDownArrow">
            <a:avLst/>
          </a:prstGeom>
          <a:solidFill>
            <a:srgbClr val="4D5766">
              <a:lumMod val="60000"/>
              <a:lumOff val="40000"/>
              <a:alpha val="8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081248" y="3905529"/>
            <a:ext cx="572825" cy="220875"/>
          </a:xfrm>
          <a:prstGeom prst="roundRect">
            <a:avLst>
              <a:gd name="adj" fmla="val 9976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00494" y="3899997"/>
            <a:ext cx="5350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Gateway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3081248" y="4206364"/>
            <a:ext cx="572825" cy="357971"/>
          </a:xfrm>
          <a:prstGeom prst="roundRect">
            <a:avLst>
              <a:gd name="adj" fmla="val 9976"/>
            </a:avLst>
          </a:prstGeom>
          <a:solidFill>
            <a:srgbClr val="2698D9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342900">
              <a:defRPr/>
            </a:pPr>
            <a:endParaRPr lang="en-US" sz="135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8389" y="4221375"/>
            <a:ext cx="63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342900">
              <a:lnSpc>
                <a:spcPts val="645"/>
              </a:lnSpc>
            </a:pPr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Aurora Retrofit &amp; Smart Module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57242" y="3268727"/>
            <a:ext cx="78135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 Listing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5791" y="3409415"/>
            <a:ext cx="81305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 Location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26737" y="3534674"/>
            <a:ext cx="813056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675" dirty="0">
                <a:solidFill>
                  <a:srgbClr val="175692"/>
                </a:solidFill>
                <a:latin typeface="Calibri Light" panose="020F03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 Type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83661" y="3149360"/>
            <a:ext cx="534079" cy="3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endParaRPr lang="en-US" sz="506" dirty="0">
              <a:solidFill>
                <a:srgbClr val="175692"/>
              </a:solidFill>
              <a:latin typeface="Calibri Light" panose="020F0302020204030204" pitchFamily="34" charset="0"/>
            </a:endParaRPr>
          </a:p>
          <a:p>
            <a:pPr algn="ctr" defTabSz="342900"/>
            <a:r>
              <a:rPr lang="en-US" sz="506" dirty="0">
                <a:solidFill>
                  <a:srgbClr val="175692"/>
                </a:solidFill>
                <a:latin typeface="Calibri Light" panose="020F0302020204030204" pitchFamily="34" charset="0"/>
              </a:rPr>
              <a:t>Configuration Server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4702045" y="3229159"/>
            <a:ext cx="485547" cy="484049"/>
          </a:xfrm>
          <a:prstGeom prst="roundRect">
            <a:avLst>
              <a:gd name="adj" fmla="val 10227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 Light" panose="020F03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70953" y="3147537"/>
            <a:ext cx="534079" cy="3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endParaRPr lang="en-US" sz="506" dirty="0">
              <a:solidFill>
                <a:srgbClr val="175692"/>
              </a:solidFill>
              <a:latin typeface="Calibri Light" panose="020F0302020204030204" pitchFamily="34" charset="0"/>
            </a:endParaRPr>
          </a:p>
          <a:p>
            <a:pPr algn="ctr" defTabSz="342900"/>
            <a:r>
              <a:rPr lang="en-US" sz="506" dirty="0">
                <a:solidFill>
                  <a:srgbClr val="175692"/>
                </a:solidFill>
                <a:latin typeface="Calibri Light" panose="020F0302020204030204" pitchFamily="34" charset="0"/>
              </a:rPr>
              <a:t>Equipment Library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283863" y="3227335"/>
            <a:ext cx="487340" cy="484049"/>
          </a:xfrm>
          <a:prstGeom prst="roundRect">
            <a:avLst>
              <a:gd name="adj" fmla="val 11300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 Light" panose="020F030202020403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6412979" y="3223687"/>
            <a:ext cx="494651" cy="484049"/>
          </a:xfrm>
          <a:prstGeom prst="roundRect">
            <a:avLst>
              <a:gd name="adj" fmla="val 10227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 Light" panose="020F030202020403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00210" y="3160303"/>
            <a:ext cx="534077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endParaRPr lang="en-US" sz="506" dirty="0">
              <a:solidFill>
                <a:srgbClr val="175692"/>
              </a:solidFill>
              <a:latin typeface="Calibri Light" panose="020F0302020204030204" pitchFamily="34" charset="0"/>
            </a:endParaRPr>
          </a:p>
          <a:p>
            <a:pPr algn="ctr" defTabSz="342900"/>
            <a:r>
              <a:rPr lang="en-US" sz="506" dirty="0">
                <a:solidFill>
                  <a:srgbClr val="175692"/>
                </a:solidFill>
                <a:latin typeface="Calibri Light" panose="020F0302020204030204" pitchFamily="34" charset="0"/>
              </a:rPr>
              <a:t>Local Storage</a:t>
            </a:r>
          </a:p>
        </p:txBody>
      </p:sp>
      <p:cxnSp>
        <p:nvCxnSpPr>
          <p:cNvPr id="74" name="Straight Arrow Connector 73"/>
          <p:cNvCxnSpPr/>
          <p:nvPr/>
        </p:nvCxnSpPr>
        <p:spPr bwMode="auto">
          <a:xfrm>
            <a:off x="4357931" y="3351220"/>
            <a:ext cx="322352" cy="644"/>
          </a:xfrm>
          <a:prstGeom prst="straightConnector1">
            <a:avLst/>
          </a:prstGeom>
          <a:solidFill>
            <a:srgbClr val="98A2AE"/>
          </a:solidFill>
          <a:ln w="28575" cap="flat" cmpd="sng" algn="ctr">
            <a:solidFill>
              <a:srgbClr val="0060A8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AutoShape 15"/>
          <p:cNvSpPr>
            <a:spLocks noChangeArrowheads="1"/>
          </p:cNvSpPr>
          <p:nvPr/>
        </p:nvSpPr>
        <p:spPr bwMode="auto">
          <a:xfrm>
            <a:off x="4670174" y="2595644"/>
            <a:ext cx="508187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76" name="AutoShape 15"/>
          <p:cNvSpPr>
            <a:spLocks noChangeArrowheads="1"/>
          </p:cNvSpPr>
          <p:nvPr/>
        </p:nvSpPr>
        <p:spPr bwMode="auto">
          <a:xfrm>
            <a:off x="5222659" y="2593820"/>
            <a:ext cx="508187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77" name="AutoShape 15"/>
          <p:cNvSpPr>
            <a:spLocks noChangeArrowheads="1"/>
          </p:cNvSpPr>
          <p:nvPr/>
        </p:nvSpPr>
        <p:spPr bwMode="auto">
          <a:xfrm>
            <a:off x="5775146" y="2597468"/>
            <a:ext cx="508187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620935" y="2567410"/>
            <a:ext cx="2313352" cy="606896"/>
          </a:xfrm>
          <a:prstGeom prst="roundRect">
            <a:avLst>
              <a:gd name="adj" fmla="val 10117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"/>
            </a:endParaRPr>
          </a:p>
        </p:txBody>
      </p:sp>
      <p:sp>
        <p:nvSpPr>
          <p:cNvPr id="79" name="AutoShape 15"/>
          <p:cNvSpPr>
            <a:spLocks noChangeArrowheads="1"/>
          </p:cNvSpPr>
          <p:nvPr/>
        </p:nvSpPr>
        <p:spPr bwMode="auto">
          <a:xfrm>
            <a:off x="6327635" y="2595644"/>
            <a:ext cx="508187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86418" y="3023585"/>
            <a:ext cx="53407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175692"/>
                </a:solidFill>
                <a:ea typeface="Calibri" charset="0"/>
                <a:cs typeface="Calibri" charset="0"/>
              </a:rPr>
              <a:t>Processes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56970" y="2617500"/>
            <a:ext cx="534079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Storage &amp; Logging Manager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22659" y="2665108"/>
            <a:ext cx="505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Event Manager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768178" y="2665108"/>
            <a:ext cx="5178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Alarm Manager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32571" y="2665109"/>
            <a:ext cx="503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Data Access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2671534" y="2567539"/>
            <a:ext cx="1798994" cy="609758"/>
          </a:xfrm>
          <a:prstGeom prst="roundRect">
            <a:avLst>
              <a:gd name="adj" fmla="val 9333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"/>
            </a:endParaRPr>
          </a:p>
        </p:txBody>
      </p:sp>
      <p:sp>
        <p:nvSpPr>
          <p:cNvPr id="86" name="AutoShape 15"/>
          <p:cNvSpPr>
            <a:spLocks noChangeArrowheads="1"/>
          </p:cNvSpPr>
          <p:nvPr/>
        </p:nvSpPr>
        <p:spPr bwMode="auto">
          <a:xfrm>
            <a:off x="3317543" y="2591996"/>
            <a:ext cx="541250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3906674" y="2590172"/>
            <a:ext cx="517835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82036" y="3026170"/>
            <a:ext cx="1172959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175692"/>
                </a:solidFill>
                <a:ea typeface="Calibri" charset="0"/>
                <a:cs typeface="Calibri" charset="0"/>
              </a:rPr>
              <a:t>Web Hosting Services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92613" y="2580753"/>
            <a:ext cx="5914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Web Configurator User Interface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896126" y="2684563"/>
            <a:ext cx="5283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Integration Services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760423" y="3386008"/>
            <a:ext cx="44744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lnSpc>
                <a:spcPct val="80000"/>
              </a:lnSpc>
              <a:defRPr/>
            </a:pPr>
            <a:r>
              <a:rPr lang="en-US" sz="825" kern="0" dirty="0">
                <a:solidFill>
                  <a:srgbClr val="4D5766"/>
                </a:solidFill>
              </a:rPr>
              <a:t>Survey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5874" y="2769903"/>
            <a:ext cx="663340" cy="19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>
              <a:lnSpc>
                <a:spcPct val="80000"/>
              </a:lnSpc>
              <a:defRPr/>
            </a:pPr>
            <a:r>
              <a:rPr lang="en-US" sz="825" kern="0" dirty="0">
                <a:solidFill>
                  <a:srgbClr val="4D5766"/>
                </a:solidFill>
              </a:rPr>
              <a:t>Platform</a:t>
            </a:r>
          </a:p>
        </p:txBody>
      </p:sp>
      <p:pic>
        <p:nvPicPr>
          <p:cNvPr id="93" name="Picture 92" descr="aurora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49" y="1963120"/>
            <a:ext cx="597340" cy="200536"/>
          </a:xfrm>
          <a:prstGeom prst="rect">
            <a:avLst/>
          </a:prstGeom>
        </p:spPr>
      </p:pic>
      <p:sp>
        <p:nvSpPr>
          <p:cNvPr id="94" name="AutoShape 15"/>
          <p:cNvSpPr>
            <a:spLocks noChangeArrowheads="1"/>
          </p:cNvSpPr>
          <p:nvPr/>
        </p:nvSpPr>
        <p:spPr bwMode="auto">
          <a:xfrm>
            <a:off x="2724222" y="2587664"/>
            <a:ext cx="541250" cy="457014"/>
          </a:xfrm>
          <a:prstGeom prst="roundRect">
            <a:avLst>
              <a:gd name="adj" fmla="val 11892"/>
            </a:avLst>
          </a:prstGeom>
          <a:solidFill>
            <a:srgbClr val="2698D9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/>
            <a:endParaRPr lang="en-US" sz="1350" dirty="0">
              <a:solidFill>
                <a:srgbClr val="175692"/>
              </a:solidFill>
              <a:latin typeface="Trebuchet MS" panose="020B0603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11936" y="2629780"/>
            <a:ext cx="5914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675" dirty="0">
                <a:solidFill>
                  <a:srgbClr val="FFFFFF"/>
                </a:solidFill>
                <a:latin typeface="Calibri Light" panose="020F0302020204030204" pitchFamily="34" charset="0"/>
              </a:rPr>
              <a:t>Local SCADA Dashboard and UI</a:t>
            </a:r>
          </a:p>
        </p:txBody>
      </p:sp>
      <p:cxnSp>
        <p:nvCxnSpPr>
          <p:cNvPr id="96" name="Straight Arrow Connector 95"/>
          <p:cNvCxnSpPr/>
          <p:nvPr/>
        </p:nvCxnSpPr>
        <p:spPr bwMode="auto">
          <a:xfrm>
            <a:off x="4475488" y="2866195"/>
            <a:ext cx="161596" cy="1"/>
          </a:xfrm>
          <a:prstGeom prst="straightConnector1">
            <a:avLst/>
          </a:prstGeom>
          <a:solidFill>
            <a:srgbClr val="98A2AE"/>
          </a:solidFill>
          <a:ln w="28575" cap="flat" cmpd="sng" algn="ctr">
            <a:solidFill>
              <a:srgbClr val="0060A8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7" name="Picture 96" descr="aurora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26" y="2578014"/>
            <a:ext cx="597340" cy="20053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63827" y="4122383"/>
            <a:ext cx="69420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>
              <a:lnSpc>
                <a:spcPct val="80000"/>
              </a:lnSpc>
              <a:defRPr/>
            </a:pPr>
            <a:r>
              <a:rPr lang="en-US" sz="825" kern="0" dirty="0">
                <a:solidFill>
                  <a:srgbClr val="4D5766"/>
                </a:solidFill>
              </a:rPr>
              <a:t>Connectivity</a:t>
            </a:r>
          </a:p>
        </p:txBody>
      </p:sp>
      <p:pic>
        <p:nvPicPr>
          <p:cNvPr id="99" name="Picture 98" descr="aurora 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40" y="3930494"/>
            <a:ext cx="597340" cy="20053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16" y="3271545"/>
            <a:ext cx="420812" cy="420812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 bwMode="auto">
          <a:xfrm>
            <a:off x="4363051" y="3487049"/>
            <a:ext cx="313727" cy="2816"/>
          </a:xfrm>
          <a:prstGeom prst="straightConnector1">
            <a:avLst/>
          </a:prstGeom>
          <a:solidFill>
            <a:srgbClr val="98A2AE"/>
          </a:solidFill>
          <a:ln w="28575" cap="flat" cmpd="sng" algn="ctr">
            <a:solidFill>
              <a:srgbClr val="0060A8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/>
          <p:nvPr/>
        </p:nvCxnSpPr>
        <p:spPr bwMode="auto">
          <a:xfrm flipV="1">
            <a:off x="4357931" y="3621237"/>
            <a:ext cx="309974" cy="3814"/>
          </a:xfrm>
          <a:prstGeom prst="straightConnector1">
            <a:avLst/>
          </a:prstGeom>
          <a:solidFill>
            <a:srgbClr val="98A2AE"/>
          </a:solidFill>
          <a:ln w="28575" cap="flat" cmpd="sng" algn="ctr">
            <a:solidFill>
              <a:srgbClr val="0060A8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le 102"/>
          <p:cNvSpPr/>
          <p:nvPr/>
        </p:nvSpPr>
        <p:spPr>
          <a:xfrm>
            <a:off x="2760424" y="3228490"/>
            <a:ext cx="1602628" cy="487505"/>
          </a:xfrm>
          <a:prstGeom prst="roundRect">
            <a:avLst>
              <a:gd name="adj" fmla="val 9333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43" y="3420390"/>
            <a:ext cx="292250" cy="27252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838" y="3418305"/>
            <a:ext cx="292250" cy="27252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96" y="3320527"/>
            <a:ext cx="397934" cy="39793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34" y="3347598"/>
            <a:ext cx="350228" cy="350228"/>
          </a:xfrm>
          <a:prstGeom prst="rect">
            <a:avLst/>
          </a:prstGeom>
        </p:spPr>
      </p:pic>
      <p:sp>
        <p:nvSpPr>
          <p:cNvPr id="108" name="Rounded Rectangle 107"/>
          <p:cNvSpPr/>
          <p:nvPr/>
        </p:nvSpPr>
        <p:spPr>
          <a:xfrm>
            <a:off x="5853044" y="3225511"/>
            <a:ext cx="494651" cy="484049"/>
          </a:xfrm>
          <a:prstGeom prst="roundRect">
            <a:avLst>
              <a:gd name="adj" fmla="val 10227"/>
            </a:avLst>
          </a:prstGeom>
          <a:noFill/>
          <a:ln w="12700" cap="flat" cmpd="sng" algn="ctr">
            <a:solidFill>
              <a:srgbClr val="199ADB"/>
            </a:solidFill>
            <a:prstDash val="dash"/>
          </a:ln>
          <a:effectLst/>
        </p:spPr>
        <p:txBody>
          <a:bodyPr rtlCol="0" anchor="ctr"/>
          <a:lstStyle/>
          <a:p>
            <a:pPr algn="ctr" defTabSz="342900">
              <a:defRPr/>
            </a:pPr>
            <a:endParaRPr lang="en-US" sz="1013" kern="0">
              <a:solidFill>
                <a:srgbClr val="0060A8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849179" y="3155802"/>
            <a:ext cx="534077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endParaRPr lang="en-US" sz="506" dirty="0">
              <a:solidFill>
                <a:srgbClr val="175692"/>
              </a:solidFill>
              <a:latin typeface="Calibri Light" panose="020F0302020204030204" pitchFamily="34" charset="0"/>
            </a:endParaRPr>
          </a:p>
          <a:p>
            <a:pPr algn="ctr" defTabSz="342900"/>
            <a:r>
              <a:rPr lang="en-US" sz="506" dirty="0">
                <a:solidFill>
                  <a:srgbClr val="175692"/>
                </a:solidFill>
                <a:latin typeface="Calibri Light" panose="020F0302020204030204" pitchFamily="34" charset="0"/>
              </a:rPr>
              <a:t>Data Access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2477596" y="4651386"/>
            <a:ext cx="4513316" cy="482033"/>
            <a:chOff x="1200138" y="4576352"/>
            <a:chExt cx="6017754" cy="642710"/>
          </a:xfrm>
        </p:grpSpPr>
        <p:sp>
          <p:nvSpPr>
            <p:cNvPr id="111" name="TextBox 110"/>
            <p:cNvSpPr txBox="1"/>
            <p:nvPr/>
          </p:nvSpPr>
          <p:spPr>
            <a:xfrm>
              <a:off x="6414413" y="4652455"/>
              <a:ext cx="803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0060A8"/>
                  </a:solidFill>
                  <a:latin typeface="Calibri Light" panose="020F0302020204030204" pitchFamily="34" charset="0"/>
                </a:defRPr>
              </a:lvl1pPr>
            </a:lstStyle>
            <a:p>
              <a:pPr defTabSz="342900">
                <a:defRPr/>
              </a:pPr>
              <a:r>
                <a:rPr lang="en-US" sz="825" kern="0" dirty="0">
                  <a:solidFill>
                    <a:srgbClr val="4D5766"/>
                  </a:solidFill>
                </a:rPr>
                <a:t>Equipment</a:t>
              </a: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38" y="4670926"/>
              <a:ext cx="273048" cy="273731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186" y="4658489"/>
              <a:ext cx="288801" cy="34259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283" y="4645737"/>
              <a:ext cx="498878" cy="346097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427" y="4633353"/>
              <a:ext cx="426870" cy="340963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06" y="4652454"/>
              <a:ext cx="286331" cy="33966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749" y="4576352"/>
              <a:ext cx="394684" cy="468194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058" y="4594296"/>
              <a:ext cx="526674" cy="624766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333" y="4625774"/>
              <a:ext cx="438312" cy="375305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515" y="4701165"/>
              <a:ext cx="505630" cy="214893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707" y="4653209"/>
              <a:ext cx="591377" cy="32377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376" y="4601927"/>
              <a:ext cx="588832" cy="344467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7185238" y="1567477"/>
            <a:ext cx="1227654" cy="1259270"/>
            <a:chOff x="7476994" y="464472"/>
            <a:chExt cx="1636872" cy="1679027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761" y="982044"/>
              <a:ext cx="754562" cy="330121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994" y="464472"/>
              <a:ext cx="1636872" cy="671082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405" y="1764858"/>
              <a:ext cx="499856" cy="37864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693" y="1422824"/>
              <a:ext cx="1187932" cy="296983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7229940" y="3233520"/>
            <a:ext cx="1012607" cy="1570213"/>
            <a:chOff x="7536597" y="2685863"/>
            <a:chExt cx="1350142" cy="2093617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5919" y="2685863"/>
              <a:ext cx="671840" cy="342638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154" y="3140588"/>
              <a:ext cx="704688" cy="44015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7794696" y="3578532"/>
              <a:ext cx="803440" cy="25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ts val="750"/>
                </a:lnSpc>
              </a:pPr>
              <a:r>
                <a:rPr lang="en-US" sz="750" b="1" dirty="0">
                  <a:solidFill>
                    <a:srgbClr val="001135"/>
                  </a:solidFill>
                  <a:latin typeface="Arial Black" charset="0"/>
                  <a:ea typeface="Arial Black" charset="0"/>
                  <a:cs typeface="Arial Black" charset="0"/>
                </a:rPr>
                <a:t>SNMP</a:t>
              </a:r>
            </a:p>
          </p:txBody>
        </p:sp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11927" y="3768598"/>
              <a:ext cx="953301" cy="303493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028" y="4121953"/>
              <a:ext cx="854251" cy="252165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7536597" y="4382791"/>
              <a:ext cx="1350142" cy="396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ts val="750"/>
                </a:lnSpc>
              </a:pPr>
              <a:r>
                <a:rPr lang="en-US" sz="750" b="1" dirty="0">
                  <a:solidFill>
                    <a:srgbClr val="001135"/>
                  </a:solidFill>
                  <a:latin typeface="Arial Black" charset="0"/>
                  <a:ea typeface="Arial Black" charset="0"/>
                  <a:cs typeface="Arial Black" charset="0"/>
                </a:rPr>
                <a:t>ICCP </a:t>
              </a:r>
              <a:r>
                <a:rPr lang="en-US" sz="600" dirty="0">
                  <a:solidFill>
                    <a:srgbClr val="4D5766"/>
                  </a:solidFill>
                  <a:latin typeface="Arial Black" charset="0"/>
                  <a:ea typeface="Arial Black" charset="0"/>
                  <a:cs typeface="Arial Black" charset="0"/>
                </a:rPr>
                <a:t>(IEC 60870-6)</a:t>
              </a: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545" y="4633353"/>
              <a:ext cx="770510" cy="144471"/>
            </a:xfrm>
            <a:prstGeom prst="rect">
              <a:avLst/>
            </a:prstGeom>
          </p:spPr>
        </p:pic>
      </p:grpSp>
      <p:grpSp>
        <p:nvGrpSpPr>
          <p:cNvPr id="136" name="Group 135"/>
          <p:cNvGrpSpPr/>
          <p:nvPr/>
        </p:nvGrpSpPr>
        <p:grpSpPr>
          <a:xfrm>
            <a:off x="537893" y="1231518"/>
            <a:ext cx="1249727" cy="3742855"/>
            <a:chOff x="7380419" y="49335"/>
            <a:chExt cx="1666303" cy="4990473"/>
          </a:xfrm>
        </p:grpSpPr>
        <p:sp>
          <p:nvSpPr>
            <p:cNvPr id="137" name="Rounded Rectangle 136"/>
            <p:cNvSpPr/>
            <p:nvPr/>
          </p:nvSpPr>
          <p:spPr>
            <a:xfrm>
              <a:off x="7380419" y="49335"/>
              <a:ext cx="1666303" cy="4990473"/>
            </a:xfrm>
            <a:prstGeom prst="roundRect">
              <a:avLst>
                <a:gd name="adj" fmla="val 5160"/>
              </a:avLst>
            </a:prstGeom>
            <a:solidFill>
              <a:srgbClr val="2698D9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  <a:softEdge rad="0"/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7514714" y="220678"/>
              <a:ext cx="1379188" cy="2024575"/>
            </a:xfrm>
            <a:prstGeom prst="roundRect">
              <a:avLst>
                <a:gd name="adj" fmla="val 1517"/>
              </a:avLst>
            </a:prstGeom>
            <a:solidFill>
              <a:srgbClr val="FFFFFF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510568" y="303434"/>
              <a:ext cx="1383334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ct val="80000"/>
                </a:lnSpc>
                <a:defRPr/>
              </a:pPr>
              <a:r>
                <a:rPr lang="en-US" sz="750" b="1" kern="0" dirty="0">
                  <a:solidFill>
                    <a:srgbClr val="4D5766"/>
                  </a:solidFill>
                </a:rPr>
                <a:t>Proof Points</a:t>
              </a:r>
            </a:p>
            <a:p>
              <a:pPr algn="ctr" defTabSz="342900">
                <a:lnSpc>
                  <a:spcPct val="80000"/>
                </a:lnSpc>
                <a:defRPr/>
              </a:pPr>
              <a:endParaRPr lang="en-US" sz="750" kern="0" dirty="0">
                <a:solidFill>
                  <a:srgbClr val="4D5766"/>
                </a:solidFill>
              </a:endParaRP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750" kern="0" dirty="0">
                  <a:solidFill>
                    <a:srgbClr val="4D5766"/>
                  </a:solidFill>
                </a:rPr>
                <a:t>Thousands of assets connected</a:t>
              </a: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endParaRPr lang="en-US" sz="750" kern="0" dirty="0">
                <a:solidFill>
                  <a:srgbClr val="4D5766"/>
                </a:solidFill>
              </a:endParaRP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750" kern="0" dirty="0">
                  <a:solidFill>
                    <a:srgbClr val="4D5766"/>
                  </a:solidFill>
                </a:rPr>
                <a:t>Hundreds of megawatts</a:t>
              </a: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endParaRPr lang="en-US" sz="750" kern="0" dirty="0">
                <a:solidFill>
                  <a:srgbClr val="4D5766"/>
                </a:solidFill>
              </a:endParaRP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750" kern="0" dirty="0">
                  <a:solidFill>
                    <a:srgbClr val="4D5766"/>
                  </a:solidFill>
                </a:rPr>
                <a:t>Deployed 75% faster, 30% more affordably</a:t>
              </a: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endParaRPr lang="en-US" sz="750" kern="0" dirty="0">
                <a:solidFill>
                  <a:srgbClr val="4D5766"/>
                </a:solidFill>
              </a:endParaRPr>
            </a:p>
            <a:p>
              <a:pPr marL="128588" indent="-128588" defTabSz="342900">
                <a:lnSpc>
                  <a:spcPct val="8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750" kern="0" dirty="0">
                  <a:solidFill>
                    <a:srgbClr val="4D5766"/>
                  </a:solidFill>
                </a:rPr>
                <a:t>No stranded assets</a:t>
              </a: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7510488" y="2366359"/>
              <a:ext cx="1379188" cy="2547705"/>
            </a:xfrm>
            <a:prstGeom prst="roundRect">
              <a:avLst>
                <a:gd name="adj" fmla="val 1517"/>
              </a:avLst>
            </a:prstGeom>
            <a:solidFill>
              <a:srgbClr val="FFFFFF"/>
            </a:solidFill>
            <a:ln w="28575" cap="flat" cmpd="sng" algn="ctr">
              <a:solidFill>
                <a:srgbClr val="4D5766"/>
              </a:solidFill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 defTabSz="342900">
                <a:defRPr/>
              </a:pPr>
              <a:endParaRPr lang="en-US" sz="135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506343" y="2449114"/>
              <a:ext cx="13833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00">
                <a:lnSpc>
                  <a:spcPct val="80000"/>
                </a:lnSpc>
                <a:defRPr/>
              </a:pPr>
              <a:r>
                <a:rPr lang="en-US" sz="750" b="1" kern="0" dirty="0">
                  <a:solidFill>
                    <a:srgbClr val="4D5766"/>
                  </a:solidFill>
                </a:rPr>
                <a:t>Example Customers</a:t>
              </a:r>
            </a:p>
          </p:txBody>
        </p:sp>
      </p:grpSp>
      <p:pic>
        <p:nvPicPr>
          <p:cNvPr id="142" name="Picture 2" descr="http://www.macandrewsandforbes.com/wp-content/uploads/2013/12/NEW-NYU-LANGONE-LOGO.gif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9" y="3431814"/>
            <a:ext cx="823514" cy="4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3492" y="4246338"/>
            <a:ext cx="858884" cy="222833"/>
          </a:xfrm>
          <a:prstGeom prst="rect">
            <a:avLst/>
          </a:prstGeom>
        </p:spPr>
      </p:pic>
      <p:pic>
        <p:nvPicPr>
          <p:cNvPr id="144" name="Picture 28" descr="Baylor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6" y="3840827"/>
            <a:ext cx="801144" cy="31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4" descr="http://raindancetech.com/rdt/wp-content/uploads/2012/07/MSKCC.jpg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2" y="3199493"/>
            <a:ext cx="935041" cy="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41646" r="4445" b="28725"/>
          <a:stretch/>
        </p:blipFill>
        <p:spPr>
          <a:xfrm>
            <a:off x="681706" y="4558392"/>
            <a:ext cx="949594" cy="175852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375320" y="73577"/>
            <a:ext cx="1126147" cy="833252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3622470" y="5486376"/>
            <a:ext cx="61606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/>
              <a:t>eIOT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886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Several Points </a:t>
            </a:r>
            <a:r>
              <a:rPr lang="en-US" dirty="0" err="1" smtClean="0"/>
              <a:t>Availible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2221"/>
            <a:ext cx="7689246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8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37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BIG Data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273" y="1479459"/>
            <a:ext cx="560886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Aurora database 1-min interval data from the buildings across campus.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Collecting for about 2 years.   Large data set.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BIG data to be exploited to help identify solutions and future projects.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279" y="3988231"/>
            <a:ext cx="3548946" cy="204069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137" y="1825625"/>
            <a:ext cx="2945116" cy="1935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6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0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analytics, and software to inform decision makers to take action.</a:t>
            </a:r>
            <a:endParaRPr lang="en-US" dirty="0"/>
          </a:p>
        </p:txBody>
      </p:sp>
      <p:pic>
        <p:nvPicPr>
          <p:cNvPr id="4100" name="Picture 4" descr="Image result for a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54" y="5042991"/>
            <a:ext cx="1416952" cy="11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6554" y="2783527"/>
            <a:ext cx="12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cxnSp>
        <p:nvCxnSpPr>
          <p:cNvPr id="6" name="Straight Arrow Connector 5"/>
          <p:cNvCxnSpPr>
            <a:stCxn id="8" idx="3"/>
            <a:endCxn id="4" idx="1"/>
          </p:cNvCxnSpPr>
          <p:nvPr/>
        </p:nvCxnSpPr>
        <p:spPr>
          <a:xfrm>
            <a:off x="1659083" y="2956367"/>
            <a:ext cx="2447471" cy="11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9" idx="1"/>
          </p:cNvCxnSpPr>
          <p:nvPr/>
        </p:nvCxnSpPr>
        <p:spPr>
          <a:xfrm>
            <a:off x="5403384" y="2968193"/>
            <a:ext cx="17493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ones and zer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9" y="3285090"/>
            <a:ext cx="2612041" cy="15672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8529" y="2771701"/>
            <a:ext cx="62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7152725" y="2783527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17" name="Picture 10" descr="Image result for data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91" y="3285090"/>
            <a:ext cx="2786177" cy="15672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86" y="3286124"/>
            <a:ext cx="2819425" cy="15661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06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08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HACC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analysis or an analysis </a:t>
            </a:r>
            <a:r>
              <a:rPr lang="en-US" dirty="0" smtClean="0"/>
              <a:t>tool</a:t>
            </a:r>
          </a:p>
          <a:p>
            <a:pPr lvl="1"/>
            <a:r>
              <a:rPr lang="en-US" dirty="0" smtClean="0"/>
              <a:t>Historical Trending, Predictive Analysis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Visualizations</a:t>
            </a:r>
          </a:p>
          <a:p>
            <a:pPr lvl="1"/>
            <a:r>
              <a:rPr lang="en-US" dirty="0" smtClean="0"/>
              <a:t>Dashboards, Heat maps </a:t>
            </a:r>
          </a:p>
          <a:p>
            <a:pPr lvl="1"/>
            <a:r>
              <a:rPr lang="en-US" dirty="0"/>
              <a:t>AR, VR</a:t>
            </a:r>
            <a:r>
              <a:rPr lang="en-US" dirty="0" smtClean="0"/>
              <a:t>, Cyber Canoe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Fused data streams</a:t>
            </a:r>
            <a:endParaRPr lang="en-US" dirty="0"/>
          </a:p>
          <a:p>
            <a:pPr lvl="1"/>
            <a:r>
              <a:rPr lang="en-US" dirty="0" smtClean="0"/>
              <a:t>Kwh/</a:t>
            </a:r>
            <a:r>
              <a:rPr lang="en-US" dirty="0" err="1" smtClean="0"/>
              <a:t>sqft</a:t>
            </a:r>
            <a:endParaRPr lang="en-US" dirty="0" smtClean="0"/>
          </a:p>
          <a:p>
            <a:pPr lvl="1"/>
            <a:r>
              <a:rPr lang="en-US" dirty="0" smtClean="0"/>
              <a:t>kwh/enrollment </a:t>
            </a:r>
          </a:p>
          <a:p>
            <a:pPr lvl="1"/>
            <a:r>
              <a:rPr lang="en-US" dirty="0" smtClean="0"/>
              <a:t>kWh/research/degree </a:t>
            </a:r>
            <a:r>
              <a:rPr lang="en-US" dirty="0"/>
              <a:t>day/$$/GHG</a:t>
            </a:r>
          </a:p>
          <a:p>
            <a:endParaRPr lang="en-US" dirty="0"/>
          </a:p>
        </p:txBody>
      </p:sp>
      <p:pic>
        <p:nvPicPr>
          <p:cNvPr id="1032" name="Picture 8" descr="Image result for data analy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08" y="1478904"/>
            <a:ext cx="2476791" cy="186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ata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09" y="5266299"/>
            <a:ext cx="2487063" cy="13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chdyne Executives in the CAV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09" y="3508891"/>
            <a:ext cx="2476791" cy="15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7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558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Mahalo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accept this challenge</a:t>
            </a: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6" y="1292271"/>
            <a:ext cx="8420697" cy="473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iron man 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539" y="1141909"/>
            <a:ext cx="8722207" cy="48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7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Templatel.pptx" id="{0A4475FD-2114-4220-8568-52E6013D9560}" vid="{B715EA43-0042-4AA6-A082-43BE780E4D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UH_PPT_Template2017</Template>
  <TotalTime>1597</TotalTime>
  <Words>293</Words>
  <Application>Microsoft Office PowerPoint</Application>
  <PresentationFormat>On-screen Show (4:3)</PresentationFormat>
  <Paragraphs>100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ＭＳ Ｐゴシック</vt:lpstr>
      <vt:lpstr>Arial</vt:lpstr>
      <vt:lpstr>Arial Black</vt:lpstr>
      <vt:lpstr>Calibri</vt:lpstr>
      <vt:lpstr>Calibri Light</vt:lpstr>
      <vt:lpstr>Cambria</vt:lpstr>
      <vt:lpstr>ＭＳ 明朝</vt:lpstr>
      <vt:lpstr>Tahoma</vt:lpstr>
      <vt:lpstr>Times New Roman</vt:lpstr>
      <vt:lpstr>Trajan Pro</vt:lpstr>
      <vt:lpstr>Trebuchet MS</vt:lpstr>
      <vt:lpstr>Office Theme</vt:lpstr>
      <vt:lpstr>Bitmap Image</vt:lpstr>
      <vt:lpstr>Problem Statement</vt:lpstr>
      <vt:lpstr>PowerPoint Presentation</vt:lpstr>
      <vt:lpstr>Aurora Database</vt:lpstr>
      <vt:lpstr>Several Points Availible</vt:lpstr>
      <vt:lpstr>BIG Data Solutions</vt:lpstr>
      <vt:lpstr>Outputs</vt:lpstr>
      <vt:lpstr>Possible HACC projects</vt:lpstr>
      <vt:lpstr>Mahalo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</dc:title>
  <dc:creator>mtopping</dc:creator>
  <cp:lastModifiedBy>mtopping</cp:lastModifiedBy>
  <cp:revision>17</cp:revision>
  <cp:lastPrinted>2018-10-16T00:42:17Z</cp:lastPrinted>
  <dcterms:created xsi:type="dcterms:W3CDTF">2018-10-11T05:19:07Z</dcterms:created>
  <dcterms:modified xsi:type="dcterms:W3CDTF">2018-10-20T03:16:05Z</dcterms:modified>
</cp:coreProperties>
</file>